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1084" r:id="rId3"/>
    <p:sldId id="1037" r:id="rId4"/>
    <p:sldId id="1038" r:id="rId5"/>
    <p:sldId id="1063" r:id="rId6"/>
    <p:sldId id="1064" r:id="rId7"/>
    <p:sldId id="1088" r:id="rId8"/>
    <p:sldId id="1090" r:id="rId9"/>
    <p:sldId id="1086" r:id="rId10"/>
    <p:sldId id="1089" r:id="rId11"/>
    <p:sldId id="1087" r:id="rId12"/>
    <p:sldId id="1091" r:id="rId13"/>
    <p:sldId id="1092" r:id="rId14"/>
    <p:sldId id="1093" r:id="rId15"/>
    <p:sldId id="1094" r:id="rId16"/>
    <p:sldId id="1095" r:id="rId17"/>
    <p:sldId id="1097" r:id="rId18"/>
    <p:sldId id="1096" r:id="rId19"/>
    <p:sldId id="1101" r:id="rId20"/>
    <p:sldId id="1102" r:id="rId21"/>
    <p:sldId id="1103" r:id="rId22"/>
    <p:sldId id="1104" r:id="rId23"/>
    <p:sldId id="1031" r:id="rId2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  <a:srgbClr val="996633"/>
    <a:srgbClr val="FFCC00"/>
    <a:srgbClr val="C9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79" autoAdjust="0"/>
  </p:normalViewPr>
  <p:slideViewPr>
    <p:cSldViewPr snapToGrid="0" snapToObjects="1">
      <p:cViewPr varScale="1">
        <p:scale>
          <a:sx n="102" d="100"/>
          <a:sy n="102" d="100"/>
        </p:scale>
        <p:origin x="1806" y="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00" d="100"/>
        <a:sy n="100" d="100"/>
      </p:scale>
      <p:origin x="0" y="-1866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https://commons.wikimedia.org/wiki/File:Vimana,_Airavatesvara_Temple,_Dharasuram.jpg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697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</a:t>
            </a:r>
            <a:r>
              <a:rPr lang="en-US" altLang="en-US" sz="1400" dirty="0" smtClean="0">
                <a:latin typeface="Arial" pitchFamily="34" charset="0"/>
              </a:rPr>
              <a:t>UMBC and Dr. Katherine Gibson </a:t>
            </a:r>
            <a:r>
              <a:rPr lang="en-US" altLang="en-US" sz="1400" dirty="0" smtClean="0">
                <a:latin typeface="Arial" pitchFamily="34" charset="0"/>
              </a:rPr>
              <a:t>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smtClean="0"/>
              <a:t>12 – Tuples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41703" cy="4517689"/>
          </a:xfrm>
        </p:spPr>
        <p:txBody>
          <a:bodyPr/>
          <a:lstStyle/>
          <a:p>
            <a:r>
              <a:rPr lang="en-US" dirty="0" smtClean="0"/>
              <a:t>You are given the following tuple: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hounds = (</a:t>
            </a:r>
            <a:r>
              <a:rPr lang="en-US" sz="20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Ibizan"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"Afghan"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"Serbian"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Bassett"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Write pieces of code that do the following: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Print out each element followed by “ Hound”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to print how many hounds there are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Use slicing to create a tuple called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oldBreeds</a:t>
            </a:r>
            <a:r>
              <a:rPr lang="en-US" dirty="0" smtClean="0"/>
              <a:t> that includes only the Afghan and Serbian hound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Print out each element in </a:t>
            </a:r>
            <a:r>
              <a:rPr lang="en-US" b="1" i="1" dirty="0" smtClean="0"/>
              <a:t>reverse </a:t>
            </a:r>
            <a:r>
              <a:rPr lang="en-US" dirty="0" smtClean="0"/>
              <a:t>order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856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and Casting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81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 Variable’s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bit of a review, but we haven’t covered this in detail before</a:t>
            </a:r>
          </a:p>
          <a:p>
            <a:pPr lvl="4"/>
            <a:endParaRPr lang="en-US" dirty="0"/>
          </a:p>
          <a:p>
            <a:r>
              <a:rPr lang="en-US" dirty="0" smtClean="0"/>
              <a:t>To find what type a variable is, 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type()</a:t>
            </a:r>
          </a:p>
          <a:p>
            <a:pPr lvl="3"/>
            <a:endParaRPr lang="en-US" dirty="0"/>
          </a:p>
          <a:p>
            <a:r>
              <a:rPr lang="en-US" dirty="0" smtClean="0"/>
              <a:t>Example: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a = 3.0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type(a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'float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965032" y="4954478"/>
            <a:ext cx="3926306" cy="1538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b = "moo"</a:t>
            </a:r>
          </a:p>
          <a:p>
            <a:pPr marL="0" indent="0">
              <a:buFont typeface="Arial" pitchFamily="34" charset="0"/>
              <a:buNone/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type(b)</a:t>
            </a:r>
          </a:p>
          <a:p>
            <a:pPr marL="0" indent="0">
              <a:buFont typeface="Arial" pitchFamily="34" charset="0"/>
              <a:buNone/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&lt;class '</a:t>
            </a:r>
            <a:r>
              <a:rPr lang="en-US" sz="28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</a:p>
        </p:txBody>
      </p:sp>
    </p:spTree>
    <p:extLst>
      <p:ext uri="{BB962C8B-B14F-4D97-AF65-F5344CB8AC3E}">
        <p14:creationId xmlns:p14="http://schemas.microsoft.com/office/powerpoint/2010/main" val="148584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Casting to a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change a value from one type to another using something called </a:t>
            </a:r>
            <a:r>
              <a:rPr lang="en-US" b="1" i="1" dirty="0" smtClean="0"/>
              <a:t>casting</a:t>
            </a:r>
          </a:p>
          <a:p>
            <a:pPr lvl="3"/>
            <a:endParaRPr lang="en-US" dirty="0"/>
          </a:p>
          <a:p>
            <a:r>
              <a:rPr lang="en-US" dirty="0" smtClean="0"/>
              <a:t>Example: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e = 2.718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(e)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'2.718'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9158" y="3556002"/>
            <a:ext cx="5038928" cy="193899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The type you want to cast to, then the variable whose value you want to cast</a:t>
            </a:r>
          </a:p>
          <a:p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  <a:p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This code means:</a:t>
            </a:r>
            <a:b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</a:br>
            <a:r>
              <a:rPr lang="en-US" sz="2400" i="1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“show what e is as an integer”</a:t>
            </a:r>
            <a:endParaRPr lang="en-US" sz="2400" b="1" i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875547" y="4445540"/>
            <a:ext cx="1171159" cy="174586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2657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Casting to a Type: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79796" cy="4517689"/>
          </a:xfrm>
        </p:spPr>
        <p:txBody>
          <a:bodyPr/>
          <a:lstStyle/>
          <a:p>
            <a:r>
              <a:rPr lang="en-US" dirty="0" smtClean="0"/>
              <a:t>Casting alone doesn’t change the variable’s type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courseNum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"201"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courseNum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201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type(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courseNum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&lt;class 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To make an actual change, you need to </a:t>
            </a:r>
            <a:br>
              <a:rPr lang="en-US" dirty="0" smtClean="0"/>
            </a:br>
            <a:r>
              <a:rPr lang="en-US" dirty="0" smtClean="0"/>
              <a:t>“save” it with the assignment operator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  <p:cxnSp>
        <p:nvCxnSpPr>
          <p:cNvPr id="6" name="Straight Arrow Connector 5"/>
          <p:cNvCxnSpPr>
            <a:endCxn id="7" idx="1"/>
          </p:cNvCxnSpPr>
          <p:nvPr/>
        </p:nvCxnSpPr>
        <p:spPr>
          <a:xfrm>
            <a:off x="4319336" y="3200402"/>
            <a:ext cx="926432" cy="184667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245768" y="2969570"/>
            <a:ext cx="255581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cast </a:t>
            </a:r>
            <a:r>
              <a:rPr lang="en-US" sz="2400" dirty="0" err="1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courseNum’s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value to an integer</a:t>
            </a:r>
            <a:endParaRPr lang="en-US" sz="2400" b="1" i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12" name="Straight Arrow Connector 11"/>
          <p:cNvCxnSpPr>
            <a:endCxn id="13" idx="1"/>
          </p:cNvCxnSpPr>
          <p:nvPr/>
        </p:nvCxnSpPr>
        <p:spPr>
          <a:xfrm>
            <a:off x="3513221" y="4497581"/>
            <a:ext cx="1732546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245767" y="4266748"/>
            <a:ext cx="298383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type is still a string (!?)</a:t>
            </a:r>
            <a:endParaRPr lang="en-US" sz="2400" b="1" i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62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Casting to a Type: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assignment operator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smtClean="0"/>
              <a:t>) to actually change the variable’s type</a:t>
            </a: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courseNum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"201"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courseNum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&lt;class 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courseNum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courseNum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type(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courseNum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&lt;class 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613503" y="4916418"/>
            <a:ext cx="2236601" cy="461449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0" name="Straight Arrow Connector 9"/>
          <p:cNvCxnSpPr>
            <a:stCxn id="11" idx="1"/>
          </p:cNvCxnSpPr>
          <p:nvPr/>
        </p:nvCxnSpPr>
        <p:spPr>
          <a:xfrm flipH="1">
            <a:off x="3850104" y="4078705"/>
            <a:ext cx="1287379" cy="83771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37483" y="3663206"/>
            <a:ext cx="381401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this is what actually causes the variable’s type to change</a:t>
            </a:r>
            <a:endParaRPr lang="en-US" sz="2400" b="1" i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52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Membership Operator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44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Operators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Arithmetic Operators</a:t>
            </a:r>
          </a:p>
          <a:p>
            <a:r>
              <a:rPr lang="en-US" dirty="0" smtClean="0"/>
              <a:t>Assignment </a:t>
            </a:r>
            <a:r>
              <a:rPr lang="en-US" dirty="0"/>
              <a:t>Operators</a:t>
            </a:r>
          </a:p>
          <a:p>
            <a:r>
              <a:rPr lang="en-US" dirty="0"/>
              <a:t>Comparison Operators</a:t>
            </a:r>
          </a:p>
          <a:p>
            <a:r>
              <a:rPr lang="en-US" dirty="0" smtClean="0"/>
              <a:t>Logical </a:t>
            </a:r>
            <a:r>
              <a:rPr lang="en-US" dirty="0"/>
              <a:t>Operators</a:t>
            </a:r>
          </a:p>
          <a:p>
            <a:r>
              <a:rPr lang="en-US" dirty="0"/>
              <a:t>Membership Operators</a:t>
            </a:r>
          </a:p>
          <a:p>
            <a:r>
              <a:rPr lang="en-US" dirty="0" smtClean="0"/>
              <a:t>Bitwise </a:t>
            </a:r>
            <a:r>
              <a:rPr lang="en-US" dirty="0"/>
              <a:t>Operators</a:t>
            </a:r>
          </a:p>
          <a:p>
            <a:r>
              <a:rPr lang="en-US" dirty="0" smtClean="0"/>
              <a:t>Identity </a:t>
            </a:r>
            <a:r>
              <a:rPr lang="en-US" dirty="0"/>
              <a:t>Operators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92510" y="3772876"/>
            <a:ext cx="2025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what we’re covering now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 flipV="1">
            <a:off x="768407" y="4364611"/>
            <a:ext cx="4124104" cy="480766"/>
          </a:xfrm>
          <a:prstGeom prst="roundRect">
            <a:avLst>
              <a:gd name="adj" fmla="val 11525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884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Membership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498264" cy="4517689"/>
          </a:xfrm>
        </p:spPr>
        <p:txBody>
          <a:bodyPr/>
          <a:lstStyle/>
          <a:p>
            <a:r>
              <a:rPr lang="en-US" dirty="0" smtClean="0"/>
              <a:t>The membership operator is very powerful</a:t>
            </a:r>
          </a:p>
          <a:p>
            <a:pPr lvl="3"/>
            <a:endParaRPr lang="en-US" dirty="0"/>
          </a:p>
          <a:p>
            <a:r>
              <a:rPr lang="en-US" dirty="0" smtClean="0"/>
              <a:t>What do you think this code does?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hounds = 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"Ibizan"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"Afghan"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"Serbian"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"Bassett</a:t>
            </a:r>
            <a:r>
              <a:rPr lang="en-US" sz="20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guess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dog: 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guess 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hounds: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guessed wrong</a:t>
            </a:r>
            <a:r>
              <a:rPr lang="en-US" sz="20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guess 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"Guess again: </a:t>
            </a:r>
            <a:r>
              <a:rPr lang="en-US" sz="20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Runs until the user guesses a dog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the tuple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6804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Membership “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/>
              <a:t>”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element </a:t>
            </a:r>
            <a:r>
              <a:rPr lang="en-US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sequence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Checks to see if element exists in sequence</a:t>
            </a:r>
          </a:p>
          <a:p>
            <a:pPr lvl="1"/>
            <a:r>
              <a:rPr lang="en-US" dirty="0" smtClean="0"/>
              <a:t>Evaluates to either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or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lvl="1"/>
            <a:r>
              <a:rPr lang="en-US" dirty="0"/>
              <a:t>Use it together with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 smtClean="0"/>
              <a:t>,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 smtClean="0"/>
              <a:t>, 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Can also use</a:t>
            </a:r>
            <a:r>
              <a:rPr lang="en-US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not in </a:t>
            </a:r>
            <a:r>
              <a:rPr lang="en-US" dirty="0" smtClean="0"/>
              <a:t>to test for absence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3412230"/>
            <a:ext cx="1478349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element to look for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178351" y="2960017"/>
            <a:ext cx="599431" cy="56560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048847" y="3432562"/>
            <a:ext cx="184442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cs typeface="Courier New" panose="02070309020205020404" pitchFamily="49" charset="0"/>
              </a:rPr>
              <a:t>“in” keyword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2971059" y="2980349"/>
            <a:ext cx="0" cy="56560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066662" y="3394674"/>
            <a:ext cx="204190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cs typeface="Courier New" panose="02070309020205020404" pitchFamily="49" charset="0"/>
              </a:rPr>
              <a:t>may be a list, tuple, or string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4251489" y="2980349"/>
            <a:ext cx="836126" cy="52772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5139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Modularity</a:t>
            </a:r>
          </a:p>
          <a:p>
            <a:pPr lvl="1"/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Benefits</a:t>
            </a:r>
          </a:p>
          <a:p>
            <a:pPr lvl="3"/>
            <a:endParaRPr lang="en-US" dirty="0"/>
          </a:p>
          <a:p>
            <a:r>
              <a:rPr lang="en-US" dirty="0" smtClean="0"/>
              <a:t>Program design</a:t>
            </a:r>
          </a:p>
          <a:p>
            <a:pPr lvl="1"/>
            <a:r>
              <a:rPr lang="en-US" dirty="0" smtClean="0"/>
              <a:t>Top Down Design</a:t>
            </a:r>
          </a:p>
          <a:p>
            <a:pPr lvl="1"/>
            <a:r>
              <a:rPr lang="en-US" dirty="0" smtClean="0"/>
              <a:t>Top Down Implementation</a:t>
            </a:r>
          </a:p>
          <a:p>
            <a:pPr lvl="1"/>
            <a:r>
              <a:rPr lang="en-US" dirty="0" smtClean="0"/>
              <a:t>Bottom Up Implementation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0051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Time For…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521143" y="2644170"/>
            <a:ext cx="810171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LIVECODING!!!</a:t>
            </a:r>
            <a:endParaRPr lang="en-US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617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5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53" presetClass="entr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3" presetClass="exit" presetSubtype="3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53" presetClass="entr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  <p:bldP spid="5" grpId="3"/>
      <p:bldP spid="5" grpId="4"/>
      <p:bldP spid="5" grpId="5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05317" y="4025245"/>
            <a:ext cx="3238683" cy="25479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“Tuple of Secrets”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809" y="1975186"/>
            <a:ext cx="8229600" cy="4517689"/>
          </a:xfrm>
        </p:spPr>
        <p:txBody>
          <a:bodyPr/>
          <a:lstStyle/>
          <a:p>
            <a:r>
              <a:rPr lang="en-US" dirty="0" smtClean="0"/>
              <a:t>Write a function that takes in a tuple, and asks the user to guess what is in the tuple</a:t>
            </a:r>
          </a:p>
          <a:p>
            <a:pPr lvl="1"/>
            <a:r>
              <a:rPr lang="en-US" dirty="0" smtClean="0"/>
              <a:t>Counting the number of correct guesses made</a:t>
            </a:r>
          </a:p>
          <a:p>
            <a:pPr lvl="1"/>
            <a:r>
              <a:rPr lang="en-US" dirty="0" smtClean="0"/>
              <a:t>Use a sentinel loop to let them keep guessing</a:t>
            </a:r>
          </a:p>
          <a:p>
            <a:pPr lvl="1"/>
            <a:r>
              <a:rPr lang="en-US" dirty="0" smtClean="0"/>
              <a:t>Return number of correct guesses</a:t>
            </a:r>
          </a:p>
          <a:p>
            <a:r>
              <a:rPr lang="en-US" dirty="0" smtClean="0"/>
              <a:t>You’ll want to use:</a:t>
            </a:r>
          </a:p>
          <a:p>
            <a:pPr lvl="1"/>
            <a:r>
              <a:rPr lang="en-US" dirty="0" smtClean="0"/>
              <a:t>Actual parameters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</a:p>
          <a:p>
            <a:pPr lvl="1"/>
            <a:r>
              <a:rPr lang="en-US" dirty="0" smtClean="0"/>
              <a:t>While loops and membership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 smtClean="0"/>
              <a:t>”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 from wikimedia.org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6537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“Tuple of Secrets” Sample 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686800" cy="4517689"/>
          </a:xfrm>
        </p:spPr>
        <p:txBody>
          <a:bodyPr/>
          <a:lstStyle/>
          <a:p>
            <a:r>
              <a:rPr lang="en-US" dirty="0" smtClean="0"/>
              <a:t>With a tuple whose contents are set 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bash-4.1$ python fxnPrac.py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Please enter your guess (stop to quit):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</a:p>
          <a:p>
            <a:pPr marL="457200" lvl="1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hello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is NOT in the tuple of secrets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Please enter your guess (stop to quit):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Hrabowski?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Hrabowski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is NOT in the tuple of secrets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Please enter your guess (stop to quit):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dogs are great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dogs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are great is in the tuple of secrets!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Please enter your guess (stop to quit):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cats are great</a:t>
            </a:r>
          </a:p>
          <a:p>
            <a:pPr marL="457200" lvl="1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cats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are great is NOT in the tuple of secrets</a:t>
            </a:r>
          </a:p>
          <a:p>
            <a:pPr marL="457200" lvl="1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Please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enter your guess (stop to quit):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stop</a:t>
            </a:r>
          </a:p>
          <a:p>
            <a:pPr marL="457200" lvl="1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You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got 1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correct guesses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131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60557" cy="4517689"/>
          </a:xfrm>
        </p:spPr>
        <p:txBody>
          <a:bodyPr/>
          <a:lstStyle/>
          <a:p>
            <a:r>
              <a:rPr lang="en-US" dirty="0" smtClean="0"/>
              <a:t>Project 1 is out on Blackboard now</a:t>
            </a:r>
          </a:p>
          <a:p>
            <a:pPr lvl="1"/>
            <a:r>
              <a:rPr lang="en-US" dirty="0" smtClean="0"/>
              <a:t>Must use the design (posted on Blackboard now)</a:t>
            </a:r>
          </a:p>
          <a:p>
            <a:pPr lvl="1"/>
            <a:r>
              <a:rPr lang="en-US" dirty="0" smtClean="0"/>
              <a:t>Design due by Saturday (March 11th) at 8:59:59 PM</a:t>
            </a:r>
          </a:p>
          <a:p>
            <a:pPr lvl="1"/>
            <a:r>
              <a:rPr lang="en-US" dirty="0" smtClean="0"/>
              <a:t>Project due by Friday (March 17th) at 8:59:59 PM</a:t>
            </a:r>
          </a:p>
          <a:p>
            <a:pPr lvl="3"/>
            <a:endParaRPr lang="en-US" dirty="0"/>
          </a:p>
          <a:p>
            <a:r>
              <a:rPr lang="en-US" dirty="0" smtClean="0"/>
              <a:t>Midterm will be next week</a:t>
            </a:r>
          </a:p>
          <a:p>
            <a:pPr lvl="1"/>
            <a:r>
              <a:rPr lang="en-US" dirty="0" smtClean="0"/>
              <a:t>We’ll have an in-class review on Monday/Tuesday</a:t>
            </a:r>
          </a:p>
          <a:p>
            <a:pPr lvl="1"/>
            <a:r>
              <a:rPr lang="en-US" dirty="0" smtClean="0"/>
              <a:t>Review worksheet only available </a:t>
            </a:r>
            <a:r>
              <a:rPr lang="en-US" u="sng" dirty="0" smtClean="0"/>
              <a:t>in class!</a:t>
            </a:r>
            <a:endParaRPr lang="en-US" dirty="0" smtClean="0"/>
          </a:p>
          <a:p>
            <a:pPr lvl="1"/>
            <a:r>
              <a:rPr lang="en-US" dirty="0"/>
              <a:t>Start studying </a:t>
            </a:r>
            <a:r>
              <a:rPr lang="en-US" dirty="0" smtClean="0"/>
              <a:t>on your own now</a:t>
            </a:r>
            <a:r>
              <a:rPr lang="en-US" dirty="0"/>
              <a:t>!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3668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268256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778" y="1969364"/>
            <a:ext cx="8740780" cy="4156799"/>
          </a:xfrm>
        </p:spPr>
        <p:txBody>
          <a:bodyPr/>
          <a:lstStyle/>
          <a:p>
            <a:r>
              <a:rPr lang="en-US" dirty="0" smtClean="0"/>
              <a:t>To learn </a:t>
            </a:r>
            <a:r>
              <a:rPr lang="en-US" dirty="0"/>
              <a:t>about the tuple data structure in Python</a:t>
            </a:r>
          </a:p>
          <a:p>
            <a:r>
              <a:rPr lang="en-US" dirty="0" smtClean="0"/>
              <a:t>To be able to perform </a:t>
            </a:r>
            <a:r>
              <a:rPr lang="en-US" dirty="0"/>
              <a:t>basic operations with tuples including:</a:t>
            </a:r>
          </a:p>
          <a:p>
            <a:pPr lvl="1"/>
            <a:r>
              <a:rPr lang="en-US" dirty="0" smtClean="0"/>
              <a:t>Creation, conversion, slicing, traversing</a:t>
            </a:r>
          </a:p>
          <a:p>
            <a:endParaRPr lang="en-US" dirty="0" smtClean="0"/>
          </a:p>
          <a:p>
            <a:r>
              <a:rPr lang="en-US" dirty="0" smtClean="0"/>
              <a:t>To discuss casting in detail</a:t>
            </a:r>
            <a:endParaRPr lang="en-US" dirty="0"/>
          </a:p>
          <a:p>
            <a:r>
              <a:rPr lang="en-US" dirty="0" smtClean="0"/>
              <a:t>To discuss the membership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 smtClean="0"/>
              <a:t>” operator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9076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34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Tuple Data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Tuples are sequences of objects</a:t>
            </a:r>
          </a:p>
          <a:p>
            <a:pPr lvl="1"/>
            <a:r>
              <a:rPr lang="en-US" dirty="0" smtClean="0"/>
              <a:t>Just like lists!</a:t>
            </a:r>
          </a:p>
          <a:p>
            <a:pPr lvl="3"/>
            <a:endParaRPr lang="en-US" dirty="0"/>
          </a:p>
          <a:p>
            <a:r>
              <a:rPr lang="en-US" dirty="0" smtClean="0"/>
              <a:t>Lists use square brackets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 ]</a:t>
            </a:r>
          </a:p>
          <a:p>
            <a:r>
              <a:rPr lang="en-US" dirty="0" smtClean="0"/>
              <a:t>Tuples use parentheses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They have some other differences, but</a:t>
            </a:r>
            <a:br>
              <a:rPr lang="en-US" dirty="0" smtClean="0"/>
            </a:br>
            <a:r>
              <a:rPr lang="en-US" dirty="0" smtClean="0"/>
              <a:t>we’ll discuss those later in the semester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36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Tuple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create a tuple, simply use parentheses around a comma-separated list of items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classTup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(201, 202, 341, 313)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How do you think you create an empty tuple?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emptyTup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What about a tuple with one element?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031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One-Element 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385142" cy="4517689"/>
          </a:xfrm>
        </p:spPr>
        <p:txBody>
          <a:bodyPr/>
          <a:lstStyle/>
          <a:p>
            <a:r>
              <a:rPr lang="en-US" dirty="0" smtClean="0"/>
              <a:t>At first glance, you might think that it’s this: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oneItem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(201)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But this won’t work – it’s an </a:t>
            </a:r>
            <a:r>
              <a:rPr lang="en-US" dirty="0" err="1" smtClean="0"/>
              <a:t>int</a:t>
            </a:r>
            <a:r>
              <a:rPr lang="en-US" dirty="0" smtClean="0"/>
              <a:t>  (why?)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Parentheses are used for more than just tuples</a:t>
            </a:r>
          </a:p>
          <a:p>
            <a:pPr lvl="1"/>
            <a:r>
              <a:rPr lang="en-US" dirty="0" smtClean="0"/>
              <a:t>Also used for order of operations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 smtClean="0"/>
              <a:t>To create a one element tuple, use a comma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oneItemTuple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(201,)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829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 Operators and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Tuples are ordered, and can contain more than one type of variable, just like lists</a:t>
            </a:r>
          </a:p>
          <a:p>
            <a:pPr lvl="1"/>
            <a:r>
              <a:rPr lang="en-US" dirty="0" smtClean="0"/>
              <a:t>They can even contain another tuple!</a:t>
            </a:r>
          </a:p>
          <a:p>
            <a:pPr lvl="3"/>
            <a:endParaRPr lang="en-US" dirty="0"/>
          </a:p>
          <a:p>
            <a:r>
              <a:rPr lang="en-US" dirty="0" smtClean="0"/>
              <a:t>Tuples can also be indexed, </a:t>
            </a:r>
            <a:r>
              <a:rPr lang="en-US" dirty="0"/>
              <a:t>concatenated</a:t>
            </a:r>
            <a:r>
              <a:rPr lang="en-US" dirty="0" smtClean="0"/>
              <a:t>,</a:t>
            </a:r>
            <a:r>
              <a:rPr lang="en-US" dirty="0"/>
              <a:t> sliced</a:t>
            </a:r>
            <a:r>
              <a:rPr lang="en-US" dirty="0" smtClean="0"/>
              <a:t>, and can use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 smtClean="0"/>
              <a:t>function</a:t>
            </a:r>
          </a:p>
          <a:p>
            <a:pPr lvl="1"/>
            <a:r>
              <a:rPr lang="en-US" dirty="0" smtClean="0"/>
              <a:t>Just like strings and lists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384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14452</TotalTime>
  <Words>980</Words>
  <Application>Microsoft Office PowerPoint</Application>
  <PresentationFormat>On-screen Show (4:3)</PresentationFormat>
  <Paragraphs>211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ＭＳ Ｐゴシック</vt:lpstr>
      <vt:lpstr>Arial</vt:lpstr>
      <vt:lpstr>Calibri</vt:lpstr>
      <vt:lpstr>Courier New</vt:lpstr>
      <vt:lpstr>Office Theme</vt:lpstr>
      <vt:lpstr>CMSC201  Computer Science I for Majors  Lecture 12 – Tuples</vt:lpstr>
      <vt:lpstr>Last Class We Covered</vt:lpstr>
      <vt:lpstr>Any Questions from Last Time?</vt:lpstr>
      <vt:lpstr>Today’s Objectives</vt:lpstr>
      <vt:lpstr>Tuples</vt:lpstr>
      <vt:lpstr>The Tuple Data Structure</vt:lpstr>
      <vt:lpstr>Creating a Tuple</vt:lpstr>
      <vt:lpstr>One-Element Tuples</vt:lpstr>
      <vt:lpstr>Tuple Operators and Properties</vt:lpstr>
      <vt:lpstr>Tuple Exercises</vt:lpstr>
      <vt:lpstr>Types and Casting</vt:lpstr>
      <vt:lpstr>Finding a Variable’s Type</vt:lpstr>
      <vt:lpstr>Casting to a Type</vt:lpstr>
      <vt:lpstr>Casting to a Type: Assignment</vt:lpstr>
      <vt:lpstr>Casting to a Type: Assignment</vt:lpstr>
      <vt:lpstr>Membership Operator</vt:lpstr>
      <vt:lpstr>Types of Operators in Python</vt:lpstr>
      <vt:lpstr>Membership Operator</vt:lpstr>
      <vt:lpstr>Membership “in” Operator</vt:lpstr>
      <vt:lpstr>It’s Time For…</vt:lpstr>
      <vt:lpstr>The “Tuple of Secrets”</vt:lpstr>
      <vt:lpstr>“Tuple of Secrets” Sample Run</vt:lpstr>
      <vt:lpstr>Announcements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348</cp:revision>
  <dcterms:created xsi:type="dcterms:W3CDTF">2014-05-05T14:25:42Z</dcterms:created>
  <dcterms:modified xsi:type="dcterms:W3CDTF">2017-04-25T03:15:32Z</dcterms:modified>
</cp:coreProperties>
</file>